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91" r:id="rId4"/>
    <p:sldId id="257" r:id="rId5"/>
    <p:sldId id="275" r:id="rId6"/>
    <p:sldId id="276" r:id="rId7"/>
    <p:sldId id="277" r:id="rId8"/>
    <p:sldId id="278" r:id="rId9"/>
    <p:sldId id="280" r:id="rId10"/>
    <p:sldId id="281" r:id="rId11"/>
    <p:sldId id="282" r:id="rId12"/>
    <p:sldId id="279" r:id="rId13"/>
    <p:sldId id="286" r:id="rId14"/>
    <p:sldId id="287" r:id="rId15"/>
    <p:sldId id="289" r:id="rId16"/>
    <p:sldId id="300" r:id="rId17"/>
    <p:sldId id="288" r:id="rId18"/>
    <p:sldId id="314" r:id="rId19"/>
    <p:sldId id="292" r:id="rId20"/>
    <p:sldId id="263" r:id="rId21"/>
    <p:sldId id="261" r:id="rId22"/>
    <p:sldId id="293" r:id="rId23"/>
    <p:sldId id="262" r:id="rId24"/>
    <p:sldId id="316" r:id="rId25"/>
    <p:sldId id="318" r:id="rId26"/>
    <p:sldId id="317" r:id="rId27"/>
    <p:sldId id="302" r:id="rId28"/>
    <p:sldId id="295" r:id="rId29"/>
    <p:sldId id="296" r:id="rId30"/>
    <p:sldId id="297" r:id="rId31"/>
    <p:sldId id="298" r:id="rId32"/>
    <p:sldId id="299" r:id="rId33"/>
    <p:sldId id="304" r:id="rId34"/>
    <p:sldId id="305" r:id="rId35"/>
    <p:sldId id="309" r:id="rId36"/>
    <p:sldId id="311" r:id="rId37"/>
    <p:sldId id="313" r:id="rId38"/>
    <p:sldId id="308" r:id="rId39"/>
    <p:sldId id="285" r:id="rId40"/>
    <p:sldId id="324" r:id="rId41"/>
    <p:sldId id="320" r:id="rId42"/>
    <p:sldId id="321" r:id="rId43"/>
    <p:sldId id="322" r:id="rId44"/>
    <p:sldId id="323" r:id="rId4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 autoAdjust="0"/>
  </p:normalViewPr>
  <p:slideViewPr>
    <p:cSldViewPr>
      <p:cViewPr varScale="1">
        <p:scale>
          <a:sx n="72" d="100"/>
          <a:sy n="72" d="100"/>
        </p:scale>
        <p:origin x="-46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9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1A96DB-7D03-40B4-85F0-8D0C21D32E7C}" type="datetimeFigureOut">
              <a:rPr lang="en-US"/>
              <a:pPr>
                <a:defRPr/>
              </a:pPr>
              <a:t>2/21/2012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394ECF-E353-42C8-BB51-6049EFFB83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48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9F2E94-1841-4A0E-94F3-862EC08294CF}" type="datetimeFigureOut">
              <a:rPr lang="en-US"/>
              <a:pPr>
                <a:defRPr/>
              </a:pPr>
              <a:t>2/21/2012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2E4E8C-D426-4327-B632-7D998A35B2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96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6898E-5757-4756-A008-5160A1FF4B8C}" type="datetimeFigureOut">
              <a:rPr lang="en-US"/>
              <a:pPr>
                <a:defRPr/>
              </a:pPr>
              <a:t>2/21/2012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BBCFC9-779C-420B-A96F-855B40BE06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99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C1790-9EA5-49BE-AD1F-86A415E376BB}" type="datetimeFigureOut">
              <a:rPr lang="en-US"/>
              <a:pPr>
                <a:defRPr/>
              </a:pPr>
              <a:t>2/21/2012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884337-62E7-4E87-A6CB-14EB36E67E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4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934E91-17D6-4B05-B45F-AD88F6CC4AB0}" type="datetimeFigureOut">
              <a:rPr lang="en-US"/>
              <a:pPr>
                <a:defRPr/>
              </a:pPr>
              <a:t>2/21/2012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284180-B210-49DC-93B6-C1D495E965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42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78EF2-E2AD-4A4A-9BCD-5FCF2A3D9035}" type="datetimeFigureOut">
              <a:rPr lang="en-US"/>
              <a:pPr>
                <a:defRPr/>
              </a:pPr>
              <a:t>2/21/2012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79676-08B0-44EE-9F69-DE8105969F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2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5E5F3-4670-414E-9E2F-A7A6747A47DE}" type="datetimeFigureOut">
              <a:rPr lang="en-US"/>
              <a:pPr>
                <a:defRPr/>
              </a:pPr>
              <a:t>2/21/2012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4F88D-3564-4FA7-877F-DDA0233CC5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5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6A5D05-69AC-48CA-8020-0A742993F390}" type="datetimeFigureOut">
              <a:rPr lang="en-US"/>
              <a:pPr>
                <a:defRPr/>
              </a:pPr>
              <a:t>2/21/2012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1932C1-D7CC-4B97-B39B-65225C9619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28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2E25D3-5EFC-415D-A924-A9D67DDDAB60}" type="datetimeFigureOut">
              <a:rPr lang="en-US"/>
              <a:pPr>
                <a:defRPr/>
              </a:pPr>
              <a:t>2/21/2012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E52A21-7BBF-4931-8C10-1C9C3F2879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98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AE006-AF2D-4451-A0B4-914C009752F8}" type="datetimeFigureOut">
              <a:rPr lang="en-US"/>
              <a:pPr>
                <a:defRPr/>
              </a:pPr>
              <a:t>2/21/2012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6CEF6E-4FC9-4DB2-9DE7-8B25BC0468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C1282-FDC4-4A7C-8CB4-A083193B3A9D}" type="datetimeFigureOut">
              <a:rPr lang="en-US"/>
              <a:pPr>
                <a:defRPr/>
              </a:pPr>
              <a:t>2/21/2012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7C93F-8774-4F8F-B164-52B322575F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1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8F980CE-AC4B-4B5B-8F4C-D25FD199E6CE}" type="datetimeFigureOut">
              <a:rPr lang="en-US"/>
              <a:pPr>
                <a:defRPr/>
              </a:pPr>
              <a:t>2/21/2012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D171650-7C87-4F0B-8D68-C5EC003E15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u\Desktop\presentation\quals%20video\V123_rotate.av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Documents\presentation\quals%20video\V123_rotate.av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2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7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2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Source Estimation </a:t>
            </a:r>
            <a:br>
              <a:rPr lang="en-US" dirty="0" smtClean="0"/>
            </a:br>
            <a:r>
              <a:rPr lang="en-US" sz="4000" dirty="0" smtClean="0"/>
              <a:t>in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Visual </a:t>
            </a:r>
            <a:r>
              <a:rPr lang="en-US" dirty="0"/>
              <a:t>E</a:t>
            </a:r>
            <a:r>
              <a:rPr lang="en-US" dirty="0" smtClean="0"/>
              <a:t>xperiments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990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/>
              <a:t>David Kim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/>
              <a:t>UCB/UCSF Bioengineering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Visual Information of Interest</a:t>
            </a:r>
          </a:p>
        </p:txBody>
      </p:sp>
      <p:sp>
        <p:nvSpPr>
          <p:cNvPr id="11267" name="Content Placeholder 2"/>
          <p:cNvSpPr txBox="1">
            <a:spLocks/>
          </p:cNvSpPr>
          <p:nvPr/>
        </p:nvSpPr>
        <p:spPr bwMode="auto">
          <a:xfrm>
            <a:off x="3979863" y="1627188"/>
            <a:ext cx="5240337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Arial" charset="0"/>
              <a:buChar char="–"/>
            </a:pPr>
            <a:r>
              <a:rPr lang="en-US" sz="2800" b="1">
                <a:latin typeface="Calibri" pitchFamily="34" charset="0"/>
              </a:rPr>
              <a:t>Early Visual information include:</a:t>
            </a:r>
          </a:p>
          <a:p>
            <a:pPr lvl="2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400" b="1">
                <a:latin typeface="Calibri" pitchFamily="34" charset="0"/>
              </a:rPr>
              <a:t>Contrast / Luminance</a:t>
            </a:r>
          </a:p>
          <a:p>
            <a:pPr lvl="2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400" b="1">
                <a:latin typeface="Calibri" pitchFamily="34" charset="0"/>
              </a:rPr>
              <a:t>Orientation</a:t>
            </a:r>
          </a:p>
          <a:p>
            <a:pPr lvl="1" eaLnBrk="1" hangingPunct="1">
              <a:spcBef>
                <a:spcPct val="20000"/>
              </a:spcBef>
              <a:buFont typeface="Arial" charset="0"/>
              <a:buChar char="–"/>
            </a:pPr>
            <a:endParaRPr lang="en-US" sz="2800">
              <a:latin typeface="Calibri" pitchFamily="34" charset="0"/>
            </a:endParaRPr>
          </a:p>
        </p:txBody>
      </p:sp>
      <p:pic>
        <p:nvPicPr>
          <p:cNvPr id="11268" name="Picture 2" descr="C:\Users\u\Desktop\quals graphics\steve_jobs3_lumina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1587500"/>
            <a:ext cx="3979862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Visual Information of Interest</a:t>
            </a:r>
          </a:p>
        </p:txBody>
      </p:sp>
      <p:sp>
        <p:nvSpPr>
          <p:cNvPr id="12291" name="Content Placeholder 2"/>
          <p:cNvSpPr txBox="1">
            <a:spLocks/>
          </p:cNvSpPr>
          <p:nvPr/>
        </p:nvSpPr>
        <p:spPr bwMode="auto">
          <a:xfrm>
            <a:off x="3979863" y="1627188"/>
            <a:ext cx="5240337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Arial" charset="0"/>
              <a:buChar char="–"/>
            </a:pPr>
            <a:r>
              <a:rPr lang="en-US" sz="2800" b="1">
                <a:latin typeface="Calibri" pitchFamily="34" charset="0"/>
              </a:rPr>
              <a:t>Early Visual information include:</a:t>
            </a:r>
          </a:p>
          <a:p>
            <a:pPr lvl="2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400" b="1">
                <a:latin typeface="Calibri" pitchFamily="34" charset="0"/>
              </a:rPr>
              <a:t>Contrast / Luminance</a:t>
            </a:r>
          </a:p>
          <a:p>
            <a:pPr lvl="2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400" b="1">
                <a:latin typeface="Calibri" pitchFamily="34" charset="0"/>
              </a:rPr>
              <a:t>Orientation</a:t>
            </a:r>
          </a:p>
          <a:p>
            <a:pPr lvl="1" eaLnBrk="1" hangingPunct="1">
              <a:spcBef>
                <a:spcPct val="20000"/>
              </a:spcBef>
              <a:buFont typeface="Arial" charset="0"/>
              <a:buChar char="–"/>
            </a:pPr>
            <a:endParaRPr lang="en-US" sz="2800">
              <a:latin typeface="Calibri" pitchFamily="34" charset="0"/>
            </a:endParaRPr>
          </a:p>
        </p:txBody>
      </p:sp>
      <p:pic>
        <p:nvPicPr>
          <p:cNvPr id="12292" name="Picture 3" descr="C:\Users\u\Desktop\quals graphics\steve_jobs3_gabor_45deg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587500"/>
            <a:ext cx="3968750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8" descr="C:\Users\u\Desktop\presentation\quals graphics\Brodmann_Cytoarchitectonics_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838200"/>
            <a:ext cx="3656013" cy="581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Early Visual Areas on Cortex</a:t>
            </a:r>
          </a:p>
        </p:txBody>
      </p:sp>
      <p:sp>
        <p:nvSpPr>
          <p:cNvPr id="1331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smtClean="0"/>
              <a:t>Occipital Cortex</a:t>
            </a:r>
          </a:p>
          <a:p>
            <a:pPr lvl="1" eaLnBrk="1" hangingPunct="1"/>
            <a:r>
              <a:rPr lang="en-US" smtClean="0"/>
              <a:t>Major Processing Areas</a:t>
            </a:r>
          </a:p>
          <a:p>
            <a:pPr lvl="2" eaLnBrk="1" hangingPunct="1"/>
            <a:r>
              <a:rPr lang="en-US" smtClean="0"/>
              <a:t>V1</a:t>
            </a:r>
          </a:p>
          <a:p>
            <a:pPr lvl="2" eaLnBrk="1" hangingPunct="1"/>
            <a:r>
              <a:rPr lang="en-US" smtClean="0"/>
              <a:t>V2</a:t>
            </a:r>
          </a:p>
          <a:p>
            <a:pPr lvl="2" eaLnBrk="1" hangingPunct="1"/>
            <a:r>
              <a:rPr lang="en-US" smtClean="0"/>
              <a:t>V3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133600" y="2819400"/>
            <a:ext cx="5334000" cy="2438400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  <a:effectLst>
            <a:outerShdw blurRad="101600" dir="720000" sx="98000" sy="98000" rotWithShape="0">
              <a:schemeClr val="tx1"/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33600" y="3276600"/>
            <a:ext cx="5181600" cy="2133600"/>
          </a:xfrm>
          <a:prstGeom prst="straightConnector1">
            <a:avLst/>
          </a:prstGeom>
          <a:ln w="76200">
            <a:solidFill>
              <a:srgbClr val="92D050"/>
            </a:solidFill>
            <a:headEnd type="none" w="med" len="med"/>
            <a:tailEnd type="triangle" w="med" len="med"/>
          </a:ln>
          <a:effectLst>
            <a:outerShdw blurRad="101600" dir="720000" sx="98000" sy="98000" rotWithShape="0">
              <a:schemeClr val="tx1"/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133600" y="3743325"/>
            <a:ext cx="5448300" cy="1090613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  <a:effectLst>
            <a:outerShdw blurRad="101600" dir="720000" sx="98000" sy="98000" rotWithShape="0">
              <a:schemeClr val="tx1"/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Early Visual Areas on Cortex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smtClean="0"/>
              <a:t>convoluted</a:t>
            </a:r>
          </a:p>
          <a:p>
            <a:pPr lvl="1" eaLnBrk="1" hangingPunct="1"/>
            <a:r>
              <a:rPr lang="en-US" smtClean="0"/>
              <a:t>compact</a:t>
            </a:r>
          </a:p>
        </p:txBody>
      </p:sp>
      <p:pic>
        <p:nvPicPr>
          <p:cNvPr id="14340" name="Picture 14" descr="C:\Users\u\Desktop\presentation\quals graphics\compact\c2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62250"/>
            <a:ext cx="5792788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1" name="Picture 15" descr="C:\Users\u\Desktop\presentation\quals graphics\compact\c2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62250"/>
            <a:ext cx="5792788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2" name="Picture 16" descr="C:\Users\u\Desktop\presentation\quals graphics\compact\c2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62250"/>
            <a:ext cx="5792788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3" name="Picture 17" descr="C:\Users\u\Desktop\presentation\quals graphics\compact\c2_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62250"/>
            <a:ext cx="5792788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Picture 18" descr="C:\Users\u\Desktop\presentation\quals graphics\compact\c2_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62250"/>
            <a:ext cx="5792788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5" name="Picture 19" descr="C:\Users\u\Desktop\presentation\quals graphics\compact\c2_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62250"/>
            <a:ext cx="5792788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Early Visual Areas on Cortex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00400" cy="1130300"/>
          </a:xfrm>
        </p:spPr>
        <p:txBody>
          <a:bodyPr/>
          <a:lstStyle/>
          <a:p>
            <a:pPr lvl="1" eaLnBrk="1" hangingPunct="1"/>
            <a:r>
              <a:rPr lang="en-US" smtClean="0"/>
              <a:t>convoluted</a:t>
            </a:r>
          </a:p>
          <a:p>
            <a:pPr lvl="1" eaLnBrk="1" hangingPunct="1"/>
            <a:r>
              <a:rPr lang="en-US" smtClean="0"/>
              <a:t>compact</a:t>
            </a:r>
          </a:p>
        </p:txBody>
      </p:sp>
      <p:pic>
        <p:nvPicPr>
          <p:cNvPr id="3" name="V123_rotate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30500"/>
            <a:ext cx="6629400" cy="373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Early Visual Areas on Cortex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00400" cy="1130300"/>
          </a:xfrm>
        </p:spPr>
        <p:txBody>
          <a:bodyPr/>
          <a:lstStyle/>
          <a:p>
            <a:pPr lvl="1" eaLnBrk="1" hangingPunct="1"/>
            <a:r>
              <a:rPr lang="en-US" smtClean="0"/>
              <a:t>convoluted</a:t>
            </a:r>
          </a:p>
          <a:p>
            <a:pPr lvl="1" eaLnBrk="1" hangingPunct="1"/>
            <a:r>
              <a:rPr lang="en-US" smtClean="0"/>
              <a:t>compact</a:t>
            </a:r>
          </a:p>
        </p:txBody>
      </p:sp>
      <p:pic>
        <p:nvPicPr>
          <p:cNvPr id="3" name="V123_rotate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30500"/>
            <a:ext cx="6629400" cy="373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389" name="Group 3"/>
          <p:cNvGrpSpPr>
            <a:grpSpLocks/>
          </p:cNvGrpSpPr>
          <p:nvPr/>
        </p:nvGrpSpPr>
        <p:grpSpPr bwMode="auto">
          <a:xfrm>
            <a:off x="2914650" y="1565275"/>
            <a:ext cx="5162550" cy="1165225"/>
            <a:chOff x="2914650" y="1565275"/>
            <a:chExt cx="5162550" cy="1165225"/>
          </a:xfrm>
        </p:grpSpPr>
        <p:sp>
          <p:nvSpPr>
            <p:cNvPr id="16390" name="Content Placeholder 2"/>
            <p:cNvSpPr txBox="1">
              <a:spLocks/>
            </p:cNvSpPr>
            <p:nvPr/>
          </p:nvSpPr>
          <p:spPr bwMode="auto">
            <a:xfrm>
              <a:off x="3657600" y="1600200"/>
              <a:ext cx="4419600" cy="1130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lvl="1" eaLnBrk="1" hangingPunct="1">
                <a:spcBef>
                  <a:spcPct val="20000"/>
                </a:spcBef>
                <a:buFont typeface="Arial" charset="0"/>
                <a:buNone/>
              </a:pPr>
              <a:r>
                <a:rPr lang="en-US" sz="2800">
                  <a:latin typeface="Calibri" pitchFamily="34" charset="0"/>
                </a:rPr>
                <a:t>Source estimation becomes difficult </a:t>
              </a:r>
            </a:p>
          </p:txBody>
        </p:sp>
        <p:sp>
          <p:nvSpPr>
            <p:cNvPr id="16391" name="Content Placeholder 2"/>
            <p:cNvSpPr txBox="1">
              <a:spLocks/>
            </p:cNvSpPr>
            <p:nvPr/>
          </p:nvSpPr>
          <p:spPr bwMode="auto">
            <a:xfrm>
              <a:off x="2914650" y="1565275"/>
              <a:ext cx="1047750" cy="1130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lvl="1" eaLnBrk="1" hangingPunct="1">
                <a:spcBef>
                  <a:spcPct val="20000"/>
                </a:spcBef>
                <a:buFont typeface="Arial" charset="0"/>
                <a:buNone/>
              </a:pPr>
              <a:r>
                <a:rPr lang="en-US" sz="6000">
                  <a:latin typeface="Calibri" pitchFamily="34" charset="0"/>
                </a:rPr>
                <a:t>}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Challenges in visual </a:t>
            </a:r>
            <a:r>
              <a:rPr lang="en-US" dirty="0" err="1" smtClean="0"/>
              <a:t>expt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Resolving proximal sources</a:t>
            </a:r>
          </a:p>
        </p:txBody>
      </p:sp>
      <p:pic>
        <p:nvPicPr>
          <p:cNvPr id="17411" name="Picture 3" descr="C:\Users\u\Desktop\presentation\quals graphics\dartboard_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62200"/>
            <a:ext cx="4198938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Content Placeholder 2"/>
          <p:cNvSpPr>
            <a:spLocks noGrp="1"/>
          </p:cNvSpPr>
          <p:nvPr>
            <p:ph idx="1"/>
          </p:nvPr>
        </p:nvSpPr>
        <p:spPr>
          <a:xfrm>
            <a:off x="12383" y="1554480"/>
            <a:ext cx="4038600" cy="990600"/>
          </a:xfrm>
        </p:spPr>
        <p:txBody>
          <a:bodyPr/>
          <a:lstStyle/>
          <a:p>
            <a:pPr lvl="1" eaLnBrk="1" hangingPunct="1"/>
            <a:r>
              <a:rPr lang="en-US" dirty="0" smtClean="0"/>
              <a:t>Visual Field in 96 partitions</a:t>
            </a:r>
          </a:p>
        </p:txBody>
      </p:sp>
      <p:pic>
        <p:nvPicPr>
          <p:cNvPr id="17413" name="Picture 4" descr="C:\Users\u\Desktop\presentation\quals graphics\compact\c3_93_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429000"/>
            <a:ext cx="4176713" cy="25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Content Placeholder 2"/>
          <p:cNvSpPr txBox="1">
            <a:spLocks/>
          </p:cNvSpPr>
          <p:nvPr/>
        </p:nvSpPr>
        <p:spPr bwMode="auto">
          <a:xfrm>
            <a:off x="5497513" y="5949950"/>
            <a:ext cx="235108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>
                <a:latin typeface="Calibri" pitchFamily="34" charset="0"/>
              </a:rPr>
              <a:t>Patch #93</a:t>
            </a:r>
          </a:p>
        </p:txBody>
      </p:sp>
      <p:sp>
        <p:nvSpPr>
          <p:cNvPr id="17415" name="Content Placeholder 2"/>
          <p:cNvSpPr txBox="1">
            <a:spLocks/>
          </p:cNvSpPr>
          <p:nvPr/>
        </p:nvSpPr>
        <p:spPr bwMode="auto">
          <a:xfrm>
            <a:off x="5410200" y="2933700"/>
            <a:ext cx="25908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dirty="0">
                <a:latin typeface="Calibri" pitchFamily="34" charset="0"/>
              </a:rPr>
              <a:t>Patch #15</a:t>
            </a:r>
          </a:p>
        </p:txBody>
      </p:sp>
      <p:sp>
        <p:nvSpPr>
          <p:cNvPr id="5" name="Right Arrow 4"/>
          <p:cNvSpPr/>
          <p:nvPr/>
        </p:nvSpPr>
        <p:spPr>
          <a:xfrm rot="841246">
            <a:off x="1297715" y="3498126"/>
            <a:ext cx="4806950" cy="120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28767">
            <a:off x="2024133" y="4684572"/>
            <a:ext cx="4164012" cy="112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18" name="Content Placeholder 2"/>
          <p:cNvSpPr txBox="1">
            <a:spLocks/>
          </p:cNvSpPr>
          <p:nvPr/>
        </p:nvSpPr>
        <p:spPr bwMode="auto">
          <a:xfrm>
            <a:off x="5867400" y="5410200"/>
            <a:ext cx="14890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1 cm</a:t>
            </a:r>
          </a:p>
        </p:txBody>
      </p:sp>
      <p:sp>
        <p:nvSpPr>
          <p:cNvPr id="10" name="Oval 9"/>
          <p:cNvSpPr/>
          <p:nvPr/>
        </p:nvSpPr>
        <p:spPr>
          <a:xfrm>
            <a:off x="1024255" y="2722880"/>
            <a:ext cx="355600" cy="355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743075" y="4236720"/>
            <a:ext cx="304800" cy="304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5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Challenges in visual </a:t>
            </a:r>
            <a:r>
              <a:rPr lang="en-US" dirty="0" err="1" smtClean="0"/>
              <a:t>expt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Resolving convoluted sources</a:t>
            </a:r>
          </a:p>
        </p:txBody>
      </p:sp>
      <p:sp>
        <p:nvSpPr>
          <p:cNvPr id="17418" name="Content Placeholder 2"/>
          <p:cNvSpPr txBox="1">
            <a:spLocks/>
          </p:cNvSpPr>
          <p:nvPr/>
        </p:nvSpPr>
        <p:spPr bwMode="auto">
          <a:xfrm>
            <a:off x="5867400" y="5410200"/>
            <a:ext cx="14890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1 cm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Because the occipital surfaces are highly folded, even small error in parameterization has large consequences at patch level.</a:t>
            </a:r>
            <a:endParaRPr lang="en-US" dirty="0"/>
          </a:p>
        </p:txBody>
      </p:sp>
      <p:pic>
        <p:nvPicPr>
          <p:cNvPr id="17421" name="Picture 13" descr="C:\Users\u\Desktop\presentation\quals graphics\jitter_patch15_af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688080"/>
            <a:ext cx="3219450" cy="245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2" name="Picture 14" descr="C:\Users\u\Desktop\presentation\quals graphics\jitter_patch15_befor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57600"/>
            <a:ext cx="3219450" cy="245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867497" y="4082944"/>
            <a:ext cx="1454727" cy="7926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0" y="4943594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 mm shift</a:t>
            </a:r>
            <a:endParaRPr lang="en-US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-152400" y="6139252"/>
            <a:ext cx="4343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dirty="0" smtClean="0">
                <a:latin typeface="Calibri" pitchFamily="34" charset="0"/>
              </a:rPr>
              <a:t>#15 @ original position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4953000" y="6141720"/>
            <a:ext cx="4343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dirty="0" smtClean="0">
                <a:latin typeface="Calibri" pitchFamily="34" charset="0"/>
              </a:rPr>
              <a:t>#15 @ shifted position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Challenges in visual </a:t>
            </a:r>
            <a:r>
              <a:rPr lang="en-US" dirty="0" err="1" smtClean="0"/>
              <a:t>expt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17418" name="Content Placeholder 2"/>
          <p:cNvSpPr txBox="1">
            <a:spLocks/>
          </p:cNvSpPr>
          <p:nvPr/>
        </p:nvSpPr>
        <p:spPr bwMode="auto">
          <a:xfrm>
            <a:off x="5867400" y="5410200"/>
            <a:ext cx="14890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1 cm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Trying to estimate source time functions from single patch experiment often results in highly variable time course.</a:t>
            </a:r>
            <a:endParaRPr lang="en-US" dirty="0"/>
          </a:p>
        </p:txBody>
      </p:sp>
      <p:pic>
        <p:nvPicPr>
          <p:cNvPr id="8195" name="Picture 3" descr="C:\Users\u\Desktop\presentation\quals graphics\hagl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779830"/>
            <a:ext cx="7135813" cy="208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87405" y="6149340"/>
            <a:ext cx="1573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Hagler</a:t>
            </a:r>
            <a:r>
              <a:rPr lang="en-US" sz="1200" dirty="0" smtClean="0"/>
              <a:t> et al. (2009)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3149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1219200"/>
            <a:ext cx="8153400" cy="3478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I. Background</a:t>
            </a:r>
          </a:p>
          <a:p>
            <a:pPr algn="ctr">
              <a:defRPr/>
            </a:pP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6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Methods</a:t>
            </a:r>
          </a:p>
          <a:p>
            <a:pPr algn="ctr">
              <a:defRPr/>
            </a:pP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III.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 typeface="Arial" charset="0"/>
              <a:buNone/>
              <a:defRPr/>
            </a:pPr>
            <a:r>
              <a:rPr lang="en-US" dirty="0" smtClean="0"/>
              <a:t>I. Background</a:t>
            </a:r>
          </a:p>
          <a:p>
            <a:pPr marL="514350" indent="-514350" algn="ctr">
              <a:buFont typeface="Arial" charset="0"/>
              <a:buAutoNum type="arabicPeriod"/>
              <a:defRPr/>
            </a:pPr>
            <a:endParaRPr lang="en-US" dirty="0" smtClean="0"/>
          </a:p>
          <a:p>
            <a:pPr marL="0" indent="0" algn="ctr">
              <a:buFont typeface="Arial" charset="0"/>
              <a:buNone/>
              <a:defRPr/>
            </a:pPr>
            <a:r>
              <a:rPr lang="en-US" dirty="0" smtClean="0"/>
              <a:t>II. Method</a:t>
            </a:r>
          </a:p>
          <a:p>
            <a:pPr marL="0" indent="0" algn="ctr">
              <a:buFont typeface="Arial" charset="0"/>
              <a:buNone/>
              <a:defRPr/>
            </a:pPr>
            <a:endParaRPr lang="en-US" dirty="0" smtClean="0"/>
          </a:p>
          <a:p>
            <a:pPr marL="0" indent="0" algn="ctr">
              <a:buFont typeface="Arial" charset="0"/>
              <a:buNone/>
              <a:defRPr/>
            </a:pPr>
            <a:r>
              <a:rPr lang="en-US" dirty="0" smtClean="0"/>
              <a:t>III. Results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Conceptual Approach</a:t>
            </a:r>
            <a:br>
              <a:rPr lang="en-US" dirty="0" smtClean="0"/>
            </a:br>
            <a:r>
              <a:rPr lang="en-US" sz="3200" dirty="0" smtClean="0"/>
              <a:t>(Crowd Sourcing)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Any </a:t>
            </a:r>
            <a:r>
              <a:rPr lang="en-US" b="1" dirty="0" smtClean="0"/>
              <a:t>single</a:t>
            </a:r>
            <a:r>
              <a:rPr lang="en-US" dirty="0" smtClean="0"/>
              <a:t> patch has some error associated as a result of noisy and misinformed model parameters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However, a larger </a:t>
            </a:r>
            <a:r>
              <a:rPr lang="en-US" b="1" dirty="0" smtClean="0"/>
              <a:t>ensemble dataset </a:t>
            </a:r>
            <a:r>
              <a:rPr lang="en-US" dirty="0" smtClean="0"/>
              <a:t>can effectively average out some of these errors when provided with </a:t>
            </a:r>
            <a:r>
              <a:rPr lang="en-US" b="1" dirty="0" smtClean="0"/>
              <a:t>additional appropriate constraints</a:t>
            </a:r>
            <a:r>
              <a:rPr lang="en-US" dirty="0" smtClean="0"/>
              <a:t>.</a:t>
            </a:r>
          </a:p>
          <a:p>
            <a:pPr eaLnBrk="1" hangingPunct="1"/>
            <a:endParaRPr lang="en-US" dirty="0" smtClean="0"/>
          </a:p>
          <a:p>
            <a:pPr lvl="1"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457200" lvl="1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dirty="0" smtClean="0"/>
              <a:t>1. Common Response Assumption (CRA)</a:t>
            </a:r>
          </a:p>
          <a:p>
            <a:pPr marL="857250" lvl="2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dirty="0" smtClean="0"/>
              <a:t>When presented with identical stimuli, then cortical sources at similar eccentricities will respond identically</a:t>
            </a:r>
          </a:p>
          <a:p>
            <a:pPr marL="971550" lvl="1" indent="-514350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/>
          </a:p>
        </p:txBody>
      </p:sp>
      <p:sp>
        <p:nvSpPr>
          <p:cNvPr id="194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Previous Works </a:t>
            </a:r>
            <a:br>
              <a:rPr lang="en-US" dirty="0" smtClean="0"/>
            </a:br>
            <a:r>
              <a:rPr lang="en-US" sz="2800" dirty="0" smtClean="0"/>
              <a:t>(Providing Additional Constraint)</a:t>
            </a:r>
          </a:p>
        </p:txBody>
      </p:sp>
      <p:pic>
        <p:nvPicPr>
          <p:cNvPr id="19460" name="Picture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3124200"/>
            <a:ext cx="8159750" cy="349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457200" lvl="1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dirty="0" smtClean="0"/>
              <a:t>2. Common Topography Assumption (CTA)</a:t>
            </a:r>
          </a:p>
          <a:p>
            <a:pPr marL="857250" lvl="2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dirty="0" smtClean="0"/>
              <a:t>The cortical boundaries of activations are determined only by the boundaries of the stimulus. </a:t>
            </a:r>
            <a:r>
              <a:rPr lang="en-US" dirty="0" err="1" smtClean="0"/>
              <a:t>i.e</a:t>
            </a:r>
            <a:r>
              <a:rPr lang="en-US" dirty="0" smtClean="0"/>
              <a:t> stimulus contents have insignificant effects in determining cortical boundaries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/>
          </a:p>
        </p:txBody>
      </p:sp>
      <p:sp>
        <p:nvSpPr>
          <p:cNvPr id="2048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Previous 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Source Estimation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dirty="0" smtClean="0"/>
              <a:t>Typically, one generates a inversion operator </a:t>
            </a:r>
            <a:r>
              <a:rPr lang="en-US" b="1" dirty="0" smtClean="0"/>
              <a:t>W</a:t>
            </a:r>
            <a:r>
              <a:rPr lang="en-US" dirty="0" smtClean="0"/>
              <a:t>, that operates on the data such that the resulting estimation of time response minimizes some error estimate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7519427"/>
              </p:ext>
            </p:extLst>
          </p:nvPr>
        </p:nvGraphicFramePr>
        <p:xfrm>
          <a:off x="2514600" y="3505200"/>
          <a:ext cx="4311100" cy="1319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" name="Equation" r:id="rId3" imgW="2616120" imgH="799920" progId="Equation.DSMT4">
                  <p:embed/>
                </p:oleObj>
              </mc:Choice>
              <mc:Fallback>
                <p:oleObj name="Equation" r:id="rId3" imgW="2616120" imgH="799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4600" y="3505200"/>
                        <a:ext cx="4311100" cy="1319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120159"/>
              </p:ext>
            </p:extLst>
          </p:nvPr>
        </p:nvGraphicFramePr>
        <p:xfrm>
          <a:off x="2947535" y="5334000"/>
          <a:ext cx="345326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" name="Equation" r:id="rId5" imgW="609480" imgH="215640" progId="Equation.DSMT4">
                  <p:embed/>
                </p:oleObj>
              </mc:Choice>
              <mc:Fallback>
                <p:oleObj name="Equation" r:id="rId5" imgW="6094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47535" y="5334000"/>
                        <a:ext cx="345326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Source Estimation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dirty="0" smtClean="0"/>
              <a:t>In typical single patch visual experiment,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W</a:t>
            </a:r>
            <a:r>
              <a:rPr lang="en-US" dirty="0" smtClean="0"/>
              <a:t> is generated from forward model and relies heavily on the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geometrical properties </a:t>
            </a:r>
            <a:r>
              <a:rPr lang="en-US" dirty="0" smtClean="0"/>
              <a:t>of the subject</a:t>
            </a:r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sz="1200" dirty="0" smtClean="0"/>
          </a:p>
          <a:p>
            <a:pPr lvl="1" eaLnBrk="1" hangingPunct="1"/>
            <a:r>
              <a:rPr lang="en-US" dirty="0" smtClean="0"/>
              <a:t>In our methods, we perform preliminary calibration experiments and use the resulting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empirical ensemble data</a:t>
            </a:r>
            <a:r>
              <a:rPr lang="en-US" dirty="0" smtClean="0"/>
              <a:t>, to enhance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W</a:t>
            </a:r>
            <a:r>
              <a:rPr lang="en-US" dirty="0" smtClean="0"/>
              <a:t> (resulting in an improved ensemble inverse operator,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WE</a:t>
            </a:r>
            <a:r>
              <a:rPr lang="en-US" dirty="0" smtClean="0"/>
              <a:t>)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909191"/>
              </p:ext>
            </p:extLst>
          </p:nvPr>
        </p:nvGraphicFramePr>
        <p:xfrm>
          <a:off x="2971800" y="2819400"/>
          <a:ext cx="345281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3" name="Equation" r:id="rId3" imgW="609480" imgH="215640" progId="Equation.DSMT4">
                  <p:embed/>
                </p:oleObj>
              </mc:Choice>
              <mc:Fallback>
                <p:oleObj name="Equation" r:id="rId3" imgW="6094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819400"/>
                        <a:ext cx="3452812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358979"/>
              </p:ext>
            </p:extLst>
          </p:nvPr>
        </p:nvGraphicFramePr>
        <p:xfrm>
          <a:off x="2720975" y="5322888"/>
          <a:ext cx="3956050" cy="116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4" name="Equation" r:id="rId5" imgW="698400" imgH="253800" progId="Equation.DSMT4">
                  <p:embed/>
                </p:oleObj>
              </mc:Choice>
              <mc:Fallback>
                <p:oleObj name="Equation" r:id="rId5" imgW="6984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0975" y="5322888"/>
                        <a:ext cx="3956050" cy="1166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572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Methods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124200" y="1905000"/>
            <a:ext cx="4114800" cy="3886200"/>
            <a:chOff x="3124200" y="1905000"/>
            <a:chExt cx="4114800" cy="3886200"/>
          </a:xfrm>
        </p:grpSpPr>
        <p:sp>
          <p:nvSpPr>
            <p:cNvPr id="9" name="Right Arrow 8"/>
            <p:cNvSpPr/>
            <p:nvPr/>
          </p:nvSpPr>
          <p:spPr>
            <a:xfrm>
              <a:off x="6311660" y="4686300"/>
              <a:ext cx="927340" cy="685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/>
            <p:cNvSpPr/>
            <p:nvPr/>
          </p:nvSpPr>
          <p:spPr>
            <a:xfrm>
              <a:off x="6311660" y="2324100"/>
              <a:ext cx="927340" cy="685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178060" y="1905000"/>
              <a:ext cx="1981200" cy="1524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178060" y="4267200"/>
              <a:ext cx="1981200" cy="1524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3124200" y="2324100"/>
              <a:ext cx="946270" cy="685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124200" y="4686300"/>
              <a:ext cx="946270" cy="685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4800" y="23241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f/MRI per patch</a:t>
            </a:r>
          </a:p>
          <a:p>
            <a:pPr algn="ctr"/>
            <a:r>
              <a:rPr lang="en-US" dirty="0" smtClean="0"/>
              <a:t>Sensor Config.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4725769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f/MRI per patch</a:t>
            </a:r>
          </a:p>
          <a:p>
            <a:pPr algn="ctr"/>
            <a:r>
              <a:rPr lang="en-US" dirty="0" smtClean="0"/>
              <a:t>Sensor Config.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96 patch Multifocal VEP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251775"/>
              </p:ext>
            </p:extLst>
          </p:nvPr>
        </p:nvGraphicFramePr>
        <p:xfrm>
          <a:off x="7696200" y="2195513"/>
          <a:ext cx="1006475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" name="Equation" r:id="rId3" imgW="177480" imgH="177480" progId="Equation.DSMT4">
                  <p:embed/>
                </p:oleObj>
              </mc:Choice>
              <mc:Fallback>
                <p:oleObj name="Equation" r:id="rId3" imgW="177480" imgH="1774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2195513"/>
                        <a:ext cx="1006475" cy="81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488085"/>
              </p:ext>
            </p:extLst>
          </p:nvPr>
        </p:nvGraphicFramePr>
        <p:xfrm>
          <a:off x="7696200" y="4506118"/>
          <a:ext cx="1222375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" name="Equation" r:id="rId5" imgW="215640" imgH="228600" progId="Equation.DSMT4">
                  <p:embed/>
                </p:oleObj>
              </mc:Choice>
              <mc:Fallback>
                <p:oleObj name="Equation" r:id="rId5" imgW="21564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4506118"/>
                        <a:ext cx="1222375" cy="104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419600" y="220980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Typical Inverse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Generator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44760" y="456307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Empirical Inverse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Generator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5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C:\Users\u\Desktop\presentation\quals graphics\scales-of-justic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143000"/>
            <a:ext cx="55626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Source Estimation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4429216"/>
              </p:ext>
            </p:extLst>
          </p:nvPr>
        </p:nvGraphicFramePr>
        <p:xfrm>
          <a:off x="966788" y="4116388"/>
          <a:ext cx="345281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6" name="Equation" r:id="rId4" imgW="609480" imgH="215640" progId="Equation.DSMT4">
                  <p:embed/>
                </p:oleObj>
              </mc:Choice>
              <mc:Fallback>
                <p:oleObj name="Equation" r:id="rId4" imgW="6094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788" y="4116388"/>
                        <a:ext cx="3452812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376742"/>
              </p:ext>
            </p:extLst>
          </p:nvPr>
        </p:nvGraphicFramePr>
        <p:xfrm>
          <a:off x="5029200" y="4129088"/>
          <a:ext cx="3956050" cy="116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7" name="Equation" r:id="rId6" imgW="698400" imgH="253800" progId="Equation.DSMT4">
                  <p:embed/>
                </p:oleObj>
              </mc:Choice>
              <mc:Fallback>
                <p:oleObj name="Equation" r:id="rId6" imgW="6984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4129088"/>
                        <a:ext cx="3956050" cy="1166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521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1219200"/>
            <a:ext cx="8153400" cy="39703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I. Background</a:t>
            </a:r>
          </a:p>
          <a:p>
            <a:pPr algn="ctr">
              <a:defRPr/>
            </a:pP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II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Methods</a:t>
            </a:r>
          </a:p>
          <a:p>
            <a:pPr algn="ctr">
              <a:defRPr/>
            </a:pPr>
            <a:endParaRPr lang="en-US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 algn="ctr">
              <a:defRPr/>
            </a:pPr>
            <a:r>
              <a:rPr lang="en-US" sz="6000" b="1" dirty="0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Results</a:t>
            </a:r>
            <a:endParaRPr lang="en-US" sz="6000" b="1" dirty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defRPr/>
            </a:pP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&amp;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Simulation Scenarios</a:t>
            </a:r>
          </a:p>
          <a:p>
            <a:pPr marL="971550" lvl="1" indent="-514350">
              <a:buAutoNum type="arabicPeriod"/>
            </a:pPr>
            <a:r>
              <a:rPr lang="en-US" dirty="0" smtClean="0"/>
              <a:t>Ideal Conditions</a:t>
            </a:r>
          </a:p>
          <a:p>
            <a:pPr marL="857250" lvl="2" indent="0">
              <a:buNone/>
            </a:pPr>
            <a:r>
              <a:rPr lang="en-US" dirty="0" smtClean="0"/>
              <a:t>  #, location, orientation of sources are accurate</a:t>
            </a:r>
          </a:p>
          <a:p>
            <a:pPr marL="457200" lvl="1" indent="0">
              <a:buNone/>
            </a:pPr>
            <a:r>
              <a:rPr lang="en-US" dirty="0" smtClean="0"/>
              <a:t>2. Error in geometry by MRI and segmentation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400" dirty="0" smtClean="0"/>
              <a:t>Errors cortical </a:t>
            </a:r>
            <a:r>
              <a:rPr lang="en-US" sz="2400" b="1" dirty="0" smtClean="0"/>
              <a:t>orientations</a:t>
            </a:r>
            <a:r>
              <a:rPr lang="en-US" sz="2400" dirty="0" smtClean="0"/>
              <a:t> </a:t>
            </a:r>
          </a:p>
          <a:p>
            <a:pPr marL="457200" lvl="1" indent="0">
              <a:buNone/>
            </a:pPr>
            <a:r>
              <a:rPr lang="en-US" dirty="0" smtClean="0"/>
              <a:t>3. Error in source localization by fMRI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400" dirty="0" smtClean="0"/>
              <a:t>Errors in cortical </a:t>
            </a:r>
            <a:r>
              <a:rPr lang="en-US" sz="2400" b="1" dirty="0" smtClean="0"/>
              <a:t>location</a:t>
            </a:r>
          </a:p>
          <a:p>
            <a:pPr marL="457200" lvl="1" indent="0">
              <a:buNone/>
            </a:pPr>
            <a:r>
              <a:rPr lang="en-US" dirty="0" smtClean="0"/>
              <a:t>4. Unaccounted external sources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400" dirty="0" smtClean="0"/>
              <a:t>Errors in </a:t>
            </a:r>
            <a:r>
              <a:rPr lang="en-US" sz="2400" b="1" dirty="0" smtClean="0"/>
              <a:t>number</a:t>
            </a:r>
            <a:r>
              <a:rPr lang="en-US" sz="2400" dirty="0" smtClean="0"/>
              <a:t> of sources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1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– Performance Test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 Subjects * 32 Patches on peripheral rings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7107" name="Picture 3" descr="C:\Users\u\Desktop\presentation\quals graphics\dartboard_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2284952"/>
            <a:ext cx="2628901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62200"/>
            <a:ext cx="3124200" cy="246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05600" y="2707029"/>
            <a:ext cx="21526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640 T1`</a:t>
            </a:r>
          </a:p>
          <a:p>
            <a:r>
              <a:rPr lang="en-US" sz="3600" dirty="0" smtClean="0">
                <a:solidFill>
                  <a:srgbClr val="92D050"/>
                </a:solidFill>
              </a:rPr>
              <a:t>640 </a:t>
            </a:r>
            <a:r>
              <a:rPr lang="en-US" sz="3600" dirty="0">
                <a:solidFill>
                  <a:srgbClr val="92D050"/>
                </a:solidFill>
              </a:rPr>
              <a:t>T</a:t>
            </a:r>
            <a:r>
              <a:rPr lang="en-US" sz="3600" dirty="0" smtClean="0">
                <a:solidFill>
                  <a:srgbClr val="92D050"/>
                </a:solidFill>
              </a:rPr>
              <a:t>2`</a:t>
            </a:r>
          </a:p>
          <a:p>
            <a:r>
              <a:rPr lang="en-US" sz="3600" dirty="0" smtClean="0">
                <a:solidFill>
                  <a:srgbClr val="C00000"/>
                </a:solidFill>
              </a:rPr>
              <a:t>640 T3`</a:t>
            </a:r>
            <a:endParaRPr lang="en-US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41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1371600"/>
            <a:ext cx="8153400" cy="2986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6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Background</a:t>
            </a:r>
          </a:p>
          <a:p>
            <a:pPr algn="ctr">
              <a:defRPr/>
            </a:pP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II. Methods</a:t>
            </a:r>
          </a:p>
          <a:p>
            <a:pPr algn="ctr">
              <a:defRPr/>
            </a:pP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III.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– Performance Test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 Subjects * 32 Patches on peripheral rings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304800" y="2284952"/>
            <a:ext cx="6076951" cy="2614613"/>
            <a:chOff x="304800" y="2284952"/>
            <a:chExt cx="6076951" cy="2614613"/>
          </a:xfrm>
        </p:grpSpPr>
        <p:pic>
          <p:nvPicPr>
            <p:cNvPr id="47107" name="Picture 3" descr="C:\Users\u\Desktop\presentation\quals graphics\dartboard_3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850" y="2284952"/>
              <a:ext cx="2628901" cy="2614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110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362200"/>
              <a:ext cx="3124200" cy="2460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6705600" y="2707029"/>
            <a:ext cx="21526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640 T1`</a:t>
            </a:r>
          </a:p>
          <a:p>
            <a:r>
              <a:rPr lang="en-US" sz="3600" dirty="0" smtClean="0">
                <a:solidFill>
                  <a:srgbClr val="92D050"/>
                </a:solidFill>
              </a:rPr>
              <a:t>640 T2`</a:t>
            </a:r>
          </a:p>
          <a:p>
            <a:r>
              <a:rPr lang="en-US" sz="3600" dirty="0" smtClean="0">
                <a:solidFill>
                  <a:srgbClr val="C00000"/>
                </a:solidFill>
              </a:rPr>
              <a:t>640 T3`</a:t>
            </a:r>
            <a:endParaRPr lang="en-US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70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-0.67604 -0.00023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0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– Performance Test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 correlations for each estimates per patch. 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33400" y="2707029"/>
            <a:ext cx="21526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1"/>
                </a:solidFill>
              </a:rPr>
              <a:t>640 T1`</a:t>
            </a:r>
          </a:p>
          <a:p>
            <a:r>
              <a:rPr lang="en-US" sz="3600" dirty="0" smtClean="0">
                <a:solidFill>
                  <a:srgbClr val="92D050"/>
                </a:solidFill>
              </a:rPr>
              <a:t>640 T2`</a:t>
            </a:r>
          </a:p>
          <a:p>
            <a:r>
              <a:rPr lang="en-US" sz="3600" dirty="0" smtClean="0">
                <a:solidFill>
                  <a:srgbClr val="C00000"/>
                </a:solidFill>
              </a:rPr>
              <a:t>640 T3`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0" y="2707029"/>
            <a:ext cx="13144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1"/>
                </a:solidFill>
              </a:rPr>
              <a:t>V1</a:t>
            </a:r>
          </a:p>
          <a:p>
            <a:r>
              <a:rPr lang="en-US" sz="3600" dirty="0" smtClean="0">
                <a:solidFill>
                  <a:srgbClr val="92D050"/>
                </a:solidFill>
              </a:rPr>
              <a:t>V2</a:t>
            </a:r>
          </a:p>
          <a:p>
            <a:r>
              <a:rPr lang="en-US" sz="3600" dirty="0" smtClean="0">
                <a:solidFill>
                  <a:srgbClr val="C00000"/>
                </a:solidFill>
              </a:rPr>
              <a:t>V3</a:t>
            </a:r>
            <a:endParaRPr lang="en-US" sz="3600" dirty="0">
              <a:solidFill>
                <a:srgbClr val="C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362200" y="3048000"/>
            <a:ext cx="1219200" cy="1066800"/>
            <a:chOff x="2362200" y="3048000"/>
            <a:chExt cx="1219200" cy="1066800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2362200" y="3048000"/>
              <a:ext cx="1219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/>
              <a:tailEnd type="arrow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2362200" y="3581400"/>
              <a:ext cx="1219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/>
              <a:tailEnd type="arrow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362200" y="4114800"/>
              <a:ext cx="1219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/>
              <a:tailEnd type="arrow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609599" y="4461355"/>
            <a:ext cx="5257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Estimates  ,  True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00801" y="2707029"/>
            <a:ext cx="1828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640 R1</a:t>
            </a:r>
          </a:p>
          <a:p>
            <a:r>
              <a:rPr lang="en-US" sz="3600" dirty="0" smtClean="0">
                <a:solidFill>
                  <a:srgbClr val="92D050"/>
                </a:solidFill>
              </a:rPr>
              <a:t>640 R2</a:t>
            </a:r>
          </a:p>
          <a:p>
            <a:r>
              <a:rPr lang="en-US" sz="3600" dirty="0" smtClean="0">
                <a:solidFill>
                  <a:srgbClr val="C00000"/>
                </a:solidFill>
              </a:rPr>
              <a:t>640 R3</a:t>
            </a:r>
          </a:p>
        </p:txBody>
      </p:sp>
    </p:spTree>
    <p:extLst>
      <p:ext uri="{BB962C8B-B14F-4D97-AF65-F5344CB8AC3E}">
        <p14:creationId xmlns:p14="http://schemas.microsoft.com/office/powerpoint/2010/main" val="410967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– Performance Test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 correlations for each estimates per patch. 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96000" y="57150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Some Data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5364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585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1: Ideal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 smtClean="0"/>
              <a:t>For each patch, all relevant source characteristics are known and are accurate. All assumption holds.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837745"/>
              </p:ext>
            </p:extLst>
          </p:nvPr>
        </p:nvGraphicFramePr>
        <p:xfrm>
          <a:off x="6172200" y="2743200"/>
          <a:ext cx="2667000" cy="1836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609600"/>
                <a:gridCol w="609600"/>
              </a:tblGrid>
              <a:tr h="215970">
                <a:tc>
                  <a:txBody>
                    <a:bodyPr/>
                    <a:lstStyle/>
                    <a:p>
                      <a:r>
                        <a:rPr lang="en-US" dirty="0" smtClean="0"/>
                        <a:t>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</a:t>
                      </a:r>
                      <a:endParaRPr lang="en-US" dirty="0"/>
                    </a:p>
                  </a:txBody>
                  <a:tcPr/>
                </a:tc>
              </a:tr>
              <a:tr h="215970">
                <a:tc>
                  <a:txBody>
                    <a:bodyPr/>
                    <a:lstStyle/>
                    <a:p>
                      <a:r>
                        <a:rPr lang="en-US" dirty="0" smtClean="0"/>
                        <a:t>1. Ideal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215970">
                <a:tc>
                  <a:txBody>
                    <a:bodyPr/>
                    <a:lstStyle/>
                    <a:p>
                      <a:r>
                        <a:rPr lang="en-US" dirty="0" smtClean="0"/>
                        <a:t>2. 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2742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32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 External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3840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04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2: Error in Segmentation</a:t>
            </a:r>
            <a:endParaRPr lang="en-US" dirty="0"/>
          </a:p>
        </p:txBody>
      </p:sp>
      <p:pic>
        <p:nvPicPr>
          <p:cNvPr id="4105" name="Picture 9" descr="C:\Users\u\Desktop\presentation\quals graphics\orientation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133599"/>
            <a:ext cx="3234780" cy="210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u\Desktop\presentation\quals graphics\orientati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20" y="2133600"/>
            <a:ext cx="3234780" cy="210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4400" y="4648200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What should have been used</a:t>
            </a:r>
          </a:p>
          <a:p>
            <a:r>
              <a:rPr lang="en-US" dirty="0" smtClean="0"/>
              <a:t>for source analysis</a:t>
            </a:r>
          </a:p>
          <a:p>
            <a:r>
              <a:rPr lang="en-US" dirty="0" smtClean="0"/>
              <a:t>(i.e. true directions of pyramidal cell organization that generates signal)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57800" y="46482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What was actually used </a:t>
            </a:r>
            <a:r>
              <a:rPr lang="en-US" dirty="0" smtClean="0"/>
              <a:t>for source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10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2: Error in Segmentation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435638"/>
              </p:ext>
            </p:extLst>
          </p:nvPr>
        </p:nvGraphicFramePr>
        <p:xfrm>
          <a:off x="6172200" y="2743200"/>
          <a:ext cx="2667000" cy="1836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609600"/>
                <a:gridCol w="609600"/>
              </a:tblGrid>
              <a:tr h="215970">
                <a:tc>
                  <a:txBody>
                    <a:bodyPr/>
                    <a:lstStyle/>
                    <a:p>
                      <a:r>
                        <a:rPr lang="en-US" dirty="0" smtClean="0"/>
                        <a:t>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</a:t>
                      </a:r>
                      <a:endParaRPr lang="en-US" dirty="0"/>
                    </a:p>
                  </a:txBody>
                  <a:tcPr/>
                </a:tc>
              </a:tr>
              <a:tr h="215970">
                <a:tc>
                  <a:txBody>
                    <a:bodyPr/>
                    <a:lstStyle/>
                    <a:p>
                      <a:r>
                        <a:rPr lang="en-US" dirty="0" smtClean="0"/>
                        <a:t>1. Ideal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215970">
                <a:tc>
                  <a:txBody>
                    <a:bodyPr/>
                    <a:lstStyle/>
                    <a:p>
                      <a:r>
                        <a:rPr lang="en-US" dirty="0" smtClean="0"/>
                        <a:t>2. 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/>
                </a:tc>
              </a:tr>
              <a:tr h="2742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32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 External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2316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061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3: </a:t>
            </a:r>
            <a:r>
              <a:rPr lang="en-US" dirty="0"/>
              <a:t>Error in Localization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2209800"/>
            <a:ext cx="2209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Due to some error in fMRI/MRI coregistration or misinterpretation of fMRI data, there  are discrepancies between true source locations and assumed source locations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76600" y="60198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True Source Locations</a:t>
            </a:r>
            <a:endParaRPr lang="en-US" dirty="0"/>
          </a:p>
        </p:txBody>
      </p:sp>
      <p:pic>
        <p:nvPicPr>
          <p:cNvPr id="11" name="Picture 2" descr="C:\Users\u\Desktop\presentation\quals graphics\jitter15_mov\jitter_15_mov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181" y="1846847"/>
            <a:ext cx="4647619" cy="364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24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3: </a:t>
            </a:r>
            <a:r>
              <a:rPr lang="en-US" dirty="0"/>
              <a:t>Error in Localization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2209800"/>
            <a:ext cx="2209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Due to some error in fMRI/MRI coregistration or misinterpretation of fMRI data, there  are discrepancies between true source locations and assumed source locations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76600" y="60198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Assumed Source Locations</a:t>
            </a:r>
            <a:endParaRPr lang="en-US" dirty="0"/>
          </a:p>
        </p:txBody>
      </p:sp>
      <p:pic>
        <p:nvPicPr>
          <p:cNvPr id="6147" name="Picture 3" descr="C:\Users\u\Desktop\presentation\quals graphics\jitter15_mov\jitter_15_mo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846392"/>
            <a:ext cx="4648200" cy="36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u\Desktop\presentation\quals graphics\jitter15_mov\jitter_15_mov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846392"/>
            <a:ext cx="4648200" cy="36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u\Desktop\presentation\quals graphics\jitter15_mov\jitter_15_mov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846392"/>
            <a:ext cx="4648200" cy="36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u\Desktop\presentation\quals graphics\jitter15_mov\jitter_15_mov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844040"/>
            <a:ext cx="4648200" cy="36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93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3: Error in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555803"/>
              </p:ext>
            </p:extLst>
          </p:nvPr>
        </p:nvGraphicFramePr>
        <p:xfrm>
          <a:off x="5943600" y="5257800"/>
          <a:ext cx="2667000" cy="739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609600"/>
                <a:gridCol w="609600"/>
              </a:tblGrid>
              <a:tr h="215970">
                <a:tc>
                  <a:txBody>
                    <a:bodyPr/>
                    <a:lstStyle/>
                    <a:p>
                      <a:r>
                        <a:rPr lang="en-US" dirty="0" smtClean="0"/>
                        <a:t>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</a:t>
                      </a:r>
                      <a:endParaRPr lang="en-US" dirty="0"/>
                    </a:p>
                  </a:txBody>
                  <a:tcPr/>
                </a:tc>
              </a:tr>
              <a:tr h="3732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3.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2600" y="1524000"/>
            <a:ext cx="9639300" cy="322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773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Strengths and Weaknesses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Strengths:</a:t>
            </a:r>
          </a:p>
          <a:p>
            <a:pPr lvl="1" eaLnBrk="1" hangingPunct="1"/>
            <a:r>
              <a:rPr lang="en-US" sz="2000" dirty="0" smtClean="0"/>
              <a:t>Gives inversion operator that can be used in human visual experiments which are typically challenging</a:t>
            </a:r>
          </a:p>
          <a:p>
            <a:pPr lvl="1" eaLnBrk="1" hangingPunct="1"/>
            <a:r>
              <a:rPr lang="en-US" sz="2000" dirty="0" smtClean="0"/>
              <a:t>Very effective at eliminating wide variety of random errors</a:t>
            </a:r>
          </a:p>
          <a:p>
            <a:pPr eaLnBrk="1" hangingPunct="1"/>
            <a:r>
              <a:rPr lang="en-US" sz="2800" dirty="0" smtClean="0"/>
              <a:t>Weakness:</a:t>
            </a:r>
          </a:p>
          <a:p>
            <a:pPr lvl="1" eaLnBrk="1" hangingPunct="1"/>
            <a:r>
              <a:rPr lang="en-US" sz="2400" dirty="0" smtClean="0"/>
              <a:t>There are many preliminary experiments that must be performed:</a:t>
            </a:r>
          </a:p>
          <a:p>
            <a:pPr lvl="2" eaLnBrk="1" hangingPunct="1"/>
            <a:r>
              <a:rPr lang="en-US" sz="2000" dirty="0" smtClean="0"/>
              <a:t>Calibration multifocal VEP experiment</a:t>
            </a:r>
          </a:p>
          <a:p>
            <a:pPr lvl="2" eaLnBrk="1" hangingPunct="1"/>
            <a:r>
              <a:rPr lang="en-US" sz="2000" dirty="0" smtClean="0"/>
              <a:t>f/MRI retinotopy</a:t>
            </a:r>
            <a:endParaRPr lang="en-US" sz="2400" dirty="0" smtClean="0"/>
          </a:p>
          <a:p>
            <a:pPr lvl="1" eaLnBrk="1" hangingPunct="1"/>
            <a:r>
              <a:rPr lang="en-US" sz="2000" dirty="0" smtClean="0"/>
              <a:t>Common Topography Assumption must be validated before WE can be used for single patch experiments that involve various stimuli</a:t>
            </a:r>
          </a:p>
          <a:p>
            <a:pPr lvl="1" eaLnBrk="1" hangingPunct="1"/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Research Interest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Analyze visual experiments with non-invasive </a:t>
            </a:r>
            <a:r>
              <a:rPr lang="en-US" dirty="0" err="1" smtClean="0"/>
              <a:t>neuro</a:t>
            </a:r>
            <a:r>
              <a:rPr lang="en-US" dirty="0" smtClean="0"/>
              <a:t>-imaging for human subjects</a:t>
            </a:r>
          </a:p>
          <a:p>
            <a:pPr lvl="1" eaLnBrk="1" hangingPunct="1">
              <a:defRPr/>
            </a:pPr>
            <a:r>
              <a:rPr lang="en-US" dirty="0" smtClean="0"/>
              <a:t>Accurate characterization of temporal response for each </a:t>
            </a:r>
            <a:r>
              <a:rPr lang="en-US" smtClean="0"/>
              <a:t>visual area</a:t>
            </a:r>
            <a:endParaRPr lang="en-US" dirty="0" smtClean="0"/>
          </a:p>
          <a:p>
            <a:pPr marL="0" indent="0" eaLnBrk="1" hangingPunct="1">
              <a:buFont typeface="Arial" charset="0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Appendix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519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Plausible Validation </a:t>
            </a:r>
            <a:r>
              <a:rPr lang="en-US" dirty="0" smtClean="0"/>
              <a:t>Experiment for CTA</a:t>
            </a:r>
            <a:endParaRPr lang="en-US" dirty="0" smtClean="0"/>
          </a:p>
        </p:txBody>
      </p:sp>
      <p:sp>
        <p:nvSpPr>
          <p:cNvPr id="9" name="Right Arrow 8"/>
          <p:cNvSpPr/>
          <p:nvPr/>
        </p:nvSpPr>
        <p:spPr>
          <a:xfrm>
            <a:off x="6726477" y="2095500"/>
            <a:ext cx="92734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56137" y="1676400"/>
            <a:ext cx="1981200" cy="1524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589337" y="2095500"/>
            <a:ext cx="94627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98537" y="2134969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f/MRI per patch</a:t>
            </a:r>
          </a:p>
          <a:p>
            <a:pPr algn="ctr"/>
            <a:r>
              <a:rPr lang="en-US" dirty="0" smtClean="0"/>
              <a:t>Sensor Config.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96 patch Multifocal VEP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441177"/>
              </p:ext>
            </p:extLst>
          </p:nvPr>
        </p:nvGraphicFramePr>
        <p:xfrm>
          <a:off x="7669212" y="1914525"/>
          <a:ext cx="1438275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3" name="Equation" r:id="rId3" imgW="253800" imgH="228600" progId="Equation.DSMT4">
                  <p:embed/>
                </p:oleObj>
              </mc:Choice>
              <mc:Fallback>
                <p:oleObj name="Equation" r:id="rId3" imgW="253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9212" y="1914525"/>
                        <a:ext cx="1438275" cy="104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922837" y="197227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Empirical Inverse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Generator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6726477" y="3848100"/>
            <a:ext cx="92734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656137" y="3429000"/>
            <a:ext cx="1981200" cy="1524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3589337" y="3848100"/>
            <a:ext cx="94627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98537" y="3887569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f/MRI per patch</a:t>
            </a:r>
          </a:p>
          <a:p>
            <a:pPr algn="ctr"/>
            <a:r>
              <a:rPr lang="en-US" dirty="0" smtClean="0"/>
              <a:t>Sensor Config.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48/96 </a:t>
            </a:r>
            <a:r>
              <a:rPr lang="en-US" dirty="0" smtClean="0">
                <a:solidFill>
                  <a:srgbClr val="C00000"/>
                </a:solidFill>
              </a:rPr>
              <a:t>patch Multifocal </a:t>
            </a:r>
            <a:r>
              <a:rPr lang="en-US" dirty="0" smtClean="0">
                <a:solidFill>
                  <a:srgbClr val="C00000"/>
                </a:solidFill>
              </a:rPr>
              <a:t>VEP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215567"/>
              </p:ext>
            </p:extLst>
          </p:nvPr>
        </p:nvGraphicFramePr>
        <p:xfrm>
          <a:off x="7632700" y="3667125"/>
          <a:ext cx="1511300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4" name="Equation" r:id="rId5" imgW="266400" imgH="228600" progId="Equation.DSMT4">
                  <p:embed/>
                </p:oleObj>
              </mc:Choice>
              <mc:Fallback>
                <p:oleObj name="Equation" r:id="rId5" imgW="266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2700" y="3667125"/>
                        <a:ext cx="1511300" cy="104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4922837" y="372487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Empirical Inverse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Generator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Right Arrow 35"/>
          <p:cNvSpPr/>
          <p:nvPr/>
        </p:nvSpPr>
        <p:spPr>
          <a:xfrm>
            <a:off x="6726477" y="5600700"/>
            <a:ext cx="92734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656137" y="5181600"/>
            <a:ext cx="1981200" cy="1524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3589337" y="5600700"/>
            <a:ext cx="94627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150937" y="5640169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f/MRI per patch</a:t>
            </a:r>
          </a:p>
          <a:p>
            <a:pPr algn="ctr"/>
            <a:r>
              <a:rPr lang="en-US" dirty="0" smtClean="0"/>
              <a:t>Sensor Config.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1/96 </a:t>
            </a:r>
            <a:r>
              <a:rPr lang="en-US" dirty="0" smtClean="0">
                <a:solidFill>
                  <a:srgbClr val="C00000"/>
                </a:solidFill>
              </a:rPr>
              <a:t>single patch VEP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833012"/>
              </p:ext>
            </p:extLst>
          </p:nvPr>
        </p:nvGraphicFramePr>
        <p:xfrm>
          <a:off x="7632700" y="5419725"/>
          <a:ext cx="1511300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" name="Equation" r:id="rId7" imgW="266400" imgH="228600" progId="Equation.DSMT4">
                  <p:embed/>
                </p:oleObj>
              </mc:Choice>
              <mc:Fallback>
                <p:oleObj name="Equation" r:id="rId7" imgW="266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2700" y="5419725"/>
                        <a:ext cx="1511300" cy="104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4922837" y="547747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Empirical Inverse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Generator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504" name="Isosceles Triangle 21503"/>
          <p:cNvSpPr/>
          <p:nvPr/>
        </p:nvSpPr>
        <p:spPr>
          <a:xfrm rot="10800000">
            <a:off x="330199" y="2666664"/>
            <a:ext cx="838200" cy="32493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5" name="TextBox 21504"/>
          <p:cNvSpPr txBox="1"/>
          <p:nvPr/>
        </p:nvSpPr>
        <p:spPr>
          <a:xfrm>
            <a:off x="152398" y="1956833"/>
            <a:ext cx="1219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Many Patches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52398" y="5983069"/>
            <a:ext cx="1219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Single</a:t>
            </a:r>
          </a:p>
          <a:p>
            <a:pPr algn="ctr"/>
            <a:r>
              <a:rPr lang="en-US" dirty="0" smtClean="0"/>
              <a:t>Patch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97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u\Desktop\presentation\quals graphics\external_sou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3228266"/>
            <a:ext cx="4838700" cy="362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4: </a:t>
            </a:r>
            <a:br>
              <a:rPr lang="en-US" dirty="0" smtClean="0"/>
            </a:br>
            <a:r>
              <a:rPr lang="en-US" dirty="0" smtClean="0"/>
              <a:t>Unaccounted External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534400" cy="4525963"/>
          </a:xfrm>
        </p:spPr>
        <p:txBody>
          <a:bodyPr/>
          <a:lstStyle/>
          <a:p>
            <a:pPr lvl="1">
              <a:buFontTx/>
              <a:buChar char="-"/>
            </a:pPr>
            <a:r>
              <a:rPr lang="en-US" dirty="0" smtClean="0"/>
              <a:t>2 External Parietal Sources</a:t>
            </a:r>
          </a:p>
          <a:p>
            <a:pPr lvl="2">
              <a:buFontTx/>
              <a:buChar char="-"/>
            </a:pPr>
            <a:r>
              <a:rPr lang="en-US" dirty="0" smtClean="0"/>
              <a:t>1.5 cm X 1.5 cm</a:t>
            </a:r>
          </a:p>
          <a:p>
            <a:pPr lvl="2">
              <a:buFontTx/>
              <a:buChar char="-"/>
            </a:pPr>
            <a:r>
              <a:rPr lang="en-US" dirty="0" smtClean="0"/>
              <a:t>1. Constant: Constant amplitude, time-locked to stimulus</a:t>
            </a:r>
          </a:p>
          <a:p>
            <a:pPr lvl="2">
              <a:buFontTx/>
              <a:buChar char="-"/>
            </a:pPr>
            <a:r>
              <a:rPr lang="en-US" dirty="0" smtClean="0"/>
              <a:t>2. Variable Amplitude across patches: Time-locked</a:t>
            </a:r>
          </a:p>
          <a:p>
            <a:pPr lvl="2">
              <a:buFontTx/>
              <a:buChar char="-"/>
            </a:pPr>
            <a:r>
              <a:rPr lang="en-US" dirty="0" smtClean="0"/>
              <a:t>3. Variable Latency across patches: Constant amplitude</a:t>
            </a:r>
          </a:p>
          <a:p>
            <a:pPr lvl="1"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4737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4: </a:t>
            </a:r>
            <a:br>
              <a:rPr lang="en-US" dirty="0" smtClean="0"/>
            </a:br>
            <a:r>
              <a:rPr lang="en-US" dirty="0" smtClean="0"/>
              <a:t>Unaccounted External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113895"/>
              </p:ext>
            </p:extLst>
          </p:nvPr>
        </p:nvGraphicFramePr>
        <p:xfrm>
          <a:off x="6172200" y="2743200"/>
          <a:ext cx="2667000" cy="1836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609600"/>
                <a:gridCol w="609600"/>
              </a:tblGrid>
              <a:tr h="215970">
                <a:tc>
                  <a:txBody>
                    <a:bodyPr/>
                    <a:lstStyle/>
                    <a:p>
                      <a:r>
                        <a:rPr lang="en-US" dirty="0" smtClean="0"/>
                        <a:t>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</a:t>
                      </a:r>
                      <a:endParaRPr lang="en-US" dirty="0"/>
                    </a:p>
                  </a:txBody>
                  <a:tcPr/>
                </a:tc>
              </a:tr>
              <a:tr h="215970">
                <a:tc>
                  <a:txBody>
                    <a:bodyPr/>
                    <a:lstStyle/>
                    <a:p>
                      <a:r>
                        <a:rPr lang="en-US" dirty="0" smtClean="0"/>
                        <a:t>1. Ideal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215970">
                <a:tc>
                  <a:txBody>
                    <a:bodyPr/>
                    <a:lstStyle/>
                    <a:p>
                      <a:r>
                        <a:rPr lang="en-US" dirty="0" smtClean="0"/>
                        <a:t>2. 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/>
                </a:tc>
              </a:tr>
              <a:tr h="2742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/>
                </a:tc>
              </a:tr>
              <a:tr h="3732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 External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33600"/>
            <a:ext cx="6391275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282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4: </a:t>
            </a:r>
            <a:br>
              <a:rPr lang="en-US" dirty="0" smtClean="0"/>
            </a:br>
            <a:r>
              <a:rPr lang="en-US" dirty="0" smtClean="0"/>
              <a:t>Unaccounted External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Tx/>
              <a:buChar char="-"/>
            </a:pPr>
            <a:r>
              <a:rPr lang="en-US" dirty="0" smtClean="0"/>
              <a:t>PCA can be used to determine the number of contributing independent sources</a:t>
            </a:r>
          </a:p>
          <a:p>
            <a:pPr lvl="1">
              <a:buFontTx/>
              <a:buChar char="-"/>
            </a:pPr>
            <a:r>
              <a:rPr lang="en-US" dirty="0" smtClean="0"/>
              <a:t>If the external sources are distant, spatial filtering methods like beam-forming can be used to isolate the contributions from distant sources</a:t>
            </a:r>
          </a:p>
          <a:p>
            <a:pPr lvl="2">
              <a:buFontTx/>
              <a:buChar char="-"/>
            </a:pPr>
            <a:r>
              <a:rPr lang="en-US" dirty="0" smtClean="0"/>
              <a:t>Then run PCA to ascertain that maximum of 3 sources are active</a:t>
            </a:r>
          </a:p>
        </p:txBody>
      </p:sp>
    </p:spTree>
    <p:extLst>
      <p:ext uri="{BB962C8B-B14F-4D97-AF65-F5344CB8AC3E}">
        <p14:creationId xmlns:p14="http://schemas.microsoft.com/office/powerpoint/2010/main" val="337065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Neuro-Imaging Techniques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pic>
        <p:nvPicPr>
          <p:cNvPr id="6148" name="Picture 2" descr="C:\Users\u\Desktop\techniques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679700"/>
            <a:ext cx="8129588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Rectangle 1"/>
          <p:cNvSpPr>
            <a:spLocks noChangeArrowheads="1"/>
          </p:cNvSpPr>
          <p:nvPr/>
        </p:nvSpPr>
        <p:spPr bwMode="auto">
          <a:xfrm>
            <a:off x="1143000" y="1498600"/>
            <a:ext cx="6781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Non-invasive techniques</a:t>
            </a:r>
          </a:p>
          <a:p>
            <a:pPr lvl="1"/>
            <a:r>
              <a:rPr lang="en-US"/>
              <a:t>High temporal resolutions	: EEG/MEG</a:t>
            </a:r>
          </a:p>
          <a:p>
            <a:pPr lvl="1"/>
            <a:r>
              <a:rPr lang="en-US"/>
              <a:t>High spatial resolutions     	: MRI/fMRI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Neuro-Imaging Techniques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pic>
        <p:nvPicPr>
          <p:cNvPr id="7172" name="Picture 2" descr="C:\Users\u\Desktop\quals graphics\techniques_ee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2681288"/>
            <a:ext cx="8134350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1143000" y="1498600"/>
            <a:ext cx="6781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Non-invasive techniques</a:t>
            </a:r>
          </a:p>
          <a:p>
            <a:pPr lvl="1"/>
            <a:r>
              <a:rPr lang="en-US" b="1"/>
              <a:t>High temporal resolutions	: EEG/MEG (msec)</a:t>
            </a:r>
          </a:p>
          <a:p>
            <a:pPr lvl="1"/>
            <a:r>
              <a:rPr lang="en-US"/>
              <a:t>High spatial resolutions     	: MRI/fMRI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Neuro-Imaging Techniques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pic>
        <p:nvPicPr>
          <p:cNvPr id="8196" name="Picture 2" descr="C:\Users\u\Desktop\quals graphics\techniques_fmri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674938"/>
            <a:ext cx="8129588" cy="418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1143000" y="1498600"/>
            <a:ext cx="6781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Non-invasive techniques</a:t>
            </a:r>
          </a:p>
          <a:p>
            <a:pPr lvl="1"/>
            <a:r>
              <a:rPr lang="en-US"/>
              <a:t>High temporal resolutions	: EEG/MEG</a:t>
            </a:r>
          </a:p>
          <a:p>
            <a:pPr lvl="1"/>
            <a:r>
              <a:rPr lang="en-US" b="1"/>
              <a:t>High spatial resolutions     	: MRI/fMRI  (mm)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Neuro-Imaging Techniques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pic>
        <p:nvPicPr>
          <p:cNvPr id="9220" name="Picture 4" descr="C:\Users\u\Desktop\quals graphics\techniques_arrows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2679700"/>
            <a:ext cx="8129588" cy="417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Rectangle 7"/>
          <p:cNvSpPr>
            <a:spLocks noChangeArrowheads="1"/>
          </p:cNvSpPr>
          <p:nvPr/>
        </p:nvSpPr>
        <p:spPr bwMode="auto">
          <a:xfrm>
            <a:off x="1143000" y="1498600"/>
            <a:ext cx="6781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Non-invasive techniques</a:t>
            </a:r>
          </a:p>
          <a:p>
            <a:pPr lvl="1"/>
            <a:r>
              <a:rPr lang="en-US" b="1"/>
              <a:t>High temporal resolutions	: EEG/MEG</a:t>
            </a:r>
          </a:p>
          <a:p>
            <a:pPr lvl="1"/>
            <a:r>
              <a:rPr lang="en-US" b="1"/>
              <a:t>High spatial resolutions     	: MRI/fMRI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Visual Information of Interest</a:t>
            </a:r>
          </a:p>
        </p:txBody>
      </p:sp>
      <p:pic>
        <p:nvPicPr>
          <p:cNvPr id="1024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1587500"/>
            <a:ext cx="3979862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4" name="Content Placeholder 2"/>
          <p:cNvSpPr txBox="1">
            <a:spLocks/>
          </p:cNvSpPr>
          <p:nvPr/>
        </p:nvSpPr>
        <p:spPr bwMode="auto">
          <a:xfrm>
            <a:off x="3979863" y="1627188"/>
            <a:ext cx="5240337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Arial" charset="0"/>
              <a:buChar char="–"/>
            </a:pPr>
            <a:r>
              <a:rPr lang="en-US" sz="2800" b="1">
                <a:latin typeface="Calibri" pitchFamily="34" charset="0"/>
              </a:rPr>
              <a:t>Basic Visual information include:</a:t>
            </a:r>
          </a:p>
          <a:p>
            <a:pPr lvl="2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400" b="1">
                <a:latin typeface="Calibri" pitchFamily="34" charset="0"/>
              </a:rPr>
              <a:t>Contrast / Luminance</a:t>
            </a:r>
          </a:p>
          <a:p>
            <a:pPr lvl="2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400" b="1">
                <a:latin typeface="Calibri" pitchFamily="34" charset="0"/>
              </a:rPr>
              <a:t>Orientation</a:t>
            </a:r>
          </a:p>
          <a:p>
            <a:pPr lvl="1" eaLnBrk="1" hangingPunct="1">
              <a:spcBef>
                <a:spcPct val="20000"/>
              </a:spcBef>
              <a:buFont typeface="Arial" charset="0"/>
              <a:buChar char="–"/>
            </a:pPr>
            <a:endParaRPr lang="en-US" sz="28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9922</TotalTime>
  <Words>981</Words>
  <Application>Microsoft Office PowerPoint</Application>
  <PresentationFormat>On-screen Show (4:3)</PresentationFormat>
  <Paragraphs>254</Paragraphs>
  <Slides>44</Slides>
  <Notes>0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Office Theme</vt:lpstr>
      <vt:lpstr>Equation</vt:lpstr>
      <vt:lpstr>Source Estimation  in  Visual Experiments</vt:lpstr>
      <vt:lpstr>PowerPoint Presentation</vt:lpstr>
      <vt:lpstr>PowerPoint Presentation</vt:lpstr>
      <vt:lpstr>Research Interest</vt:lpstr>
      <vt:lpstr>Neuro-Imaging Techniques</vt:lpstr>
      <vt:lpstr>Neuro-Imaging Techniques</vt:lpstr>
      <vt:lpstr>Neuro-Imaging Techniques</vt:lpstr>
      <vt:lpstr>Neuro-Imaging Techniques</vt:lpstr>
      <vt:lpstr>Visual Information of Interest</vt:lpstr>
      <vt:lpstr>Visual Information of Interest</vt:lpstr>
      <vt:lpstr>Visual Information of Interest</vt:lpstr>
      <vt:lpstr>Early Visual Areas on Cortex</vt:lpstr>
      <vt:lpstr>Early Visual Areas on Cortex</vt:lpstr>
      <vt:lpstr>Early Visual Areas on Cortex</vt:lpstr>
      <vt:lpstr>Early Visual Areas on Cortex</vt:lpstr>
      <vt:lpstr>Challenges in visual expt: Resolving proximal sources</vt:lpstr>
      <vt:lpstr>Challenges in visual expt: Resolving convoluted sources</vt:lpstr>
      <vt:lpstr>Challenges in visual expt: </vt:lpstr>
      <vt:lpstr>PowerPoint Presentation</vt:lpstr>
      <vt:lpstr>Conceptual Approach (Crowd Sourcing)</vt:lpstr>
      <vt:lpstr>Previous Works  (Providing Additional Constraint)</vt:lpstr>
      <vt:lpstr>Previous Works</vt:lpstr>
      <vt:lpstr>Source Estimation</vt:lpstr>
      <vt:lpstr>Source Estimation</vt:lpstr>
      <vt:lpstr>Methods</vt:lpstr>
      <vt:lpstr>Source Estimation</vt:lpstr>
      <vt:lpstr>PowerPoint Presentation</vt:lpstr>
      <vt:lpstr>Simulation &amp; Results</vt:lpstr>
      <vt:lpstr>Simulation – Performance Test </vt:lpstr>
      <vt:lpstr>Simulation – Performance Test </vt:lpstr>
      <vt:lpstr>Simulation – Performance Test </vt:lpstr>
      <vt:lpstr>Simulation – Performance Test </vt:lpstr>
      <vt:lpstr>Scenario 1: Ideal Conditions</vt:lpstr>
      <vt:lpstr>Scenario 2: Error in Segmentation</vt:lpstr>
      <vt:lpstr>Scenario 2: Error in Segmentation</vt:lpstr>
      <vt:lpstr>Scenario 3: Error in Localization</vt:lpstr>
      <vt:lpstr>Scenario 3: Error in Localization</vt:lpstr>
      <vt:lpstr>Scenario 3: Error in Localization</vt:lpstr>
      <vt:lpstr>Strengths and Weaknesses</vt:lpstr>
      <vt:lpstr>Appendix</vt:lpstr>
      <vt:lpstr>Plausible Validation Experiment for CTA</vt:lpstr>
      <vt:lpstr>Scenario 4:  Unaccounted External Source</vt:lpstr>
      <vt:lpstr>Scenario 4:  Unaccounted External Source</vt:lpstr>
      <vt:lpstr>Scenario 4:  Unaccounted External Source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</dc:creator>
  <cp:lastModifiedBy>ak29</cp:lastModifiedBy>
  <cp:revision>330</cp:revision>
  <dcterms:created xsi:type="dcterms:W3CDTF">2011-06-24T06:10:45Z</dcterms:created>
  <dcterms:modified xsi:type="dcterms:W3CDTF">2012-02-21T19:00:49Z</dcterms:modified>
</cp:coreProperties>
</file>